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256" r:id="rId2"/>
    <p:sldId id="257" r:id="rId3"/>
    <p:sldId id="258" r:id="rId4"/>
    <p:sldId id="259" r:id="rId5"/>
    <p:sldId id="260" r:id="rId6"/>
    <p:sldId id="261" r:id="rId7"/>
    <p:sldId id="264"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D21C59-7773-4FAF-93C0-8F40537BF151}" v="836" dt="2021-07-31T13:55:38.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721823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69422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2705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93167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75507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32233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76406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Tree>
    <p:extLst>
      <p:ext uri="{BB962C8B-B14F-4D97-AF65-F5344CB8AC3E}">
        <p14:creationId xmlns:p14="http://schemas.microsoft.com/office/powerpoint/2010/main" val="1906385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639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3197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569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82121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587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5333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64847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1444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55211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7/31/2021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2906547"/>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en.wikipedia.org/wiki/Public_transport_in_Ireland"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commons.wikimedia.org/wiki/File:Highway_401_west_of_Highway_402.jpg" TargetMode="Externa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fabiusmaximus.com/2017/11/04/stratfor-when-will-autonomous-vehicles-rule/"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11" descr="Free Images : horizon, road, bridge, skyline, traffic, street, night ...">
            <a:extLst>
              <a:ext uri="{FF2B5EF4-FFF2-40B4-BE49-F238E27FC236}">
                <a16:creationId xmlns:a16="http://schemas.microsoft.com/office/drawing/2014/main" id="{3452C769-AA1C-43E3-B9BB-C2445259C4CF}"/>
              </a:ext>
            </a:extLst>
          </p:cNvPr>
          <p:cNvPicPr>
            <a:picLocks noChangeAspect="1"/>
          </p:cNvPicPr>
          <p:nvPr/>
        </p:nvPicPr>
        <p:blipFill rotWithShape="1">
          <a:blip r:embed="rId3"/>
          <a:srcRect l="9091" t="18745" b="4646"/>
          <a:stretch/>
        </p:blipFill>
        <p:spPr>
          <a:xfrm>
            <a:off x="-47605" y="10"/>
            <a:ext cx="12191980" cy="6857990"/>
          </a:xfrm>
          <a:prstGeom prst="rect">
            <a:avLst/>
          </a:prstGeom>
        </p:spPr>
      </p:pic>
      <p:pic>
        <p:nvPicPr>
          <p:cNvPr id="194" name="Picture 193">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6"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98"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199">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1" name="Straight Connector 200">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5731933" y="546100"/>
            <a:ext cx="4513792" cy="2819398"/>
          </a:xfrm>
        </p:spPr>
        <p:txBody>
          <a:bodyPr vert="horz" lIns="91440" tIns="45720" rIns="91440" bIns="45720" rtlCol="0">
            <a:normAutofit/>
          </a:bodyPr>
          <a:lstStyle/>
          <a:p>
            <a:r>
              <a:rPr lang="en-US" i="1" dirty="0"/>
              <a:t>Driver Drowsiness</a:t>
            </a:r>
            <a:br>
              <a:rPr lang="en-US" i="1" dirty="0"/>
            </a:br>
            <a:r>
              <a:rPr lang="en-US" i="1" dirty="0"/>
              <a:t>Detection</a:t>
            </a:r>
            <a:endParaRPr lang="en-US" dirty="0"/>
          </a:p>
        </p:txBody>
      </p:sp>
      <p:sp>
        <p:nvSpPr>
          <p:cNvPr id="3" name="Subtitle 2"/>
          <p:cNvSpPr>
            <a:spLocks noGrp="1"/>
          </p:cNvSpPr>
          <p:nvPr>
            <p:ph type="subTitle" idx="1"/>
          </p:nvPr>
        </p:nvSpPr>
        <p:spPr>
          <a:xfrm>
            <a:off x="7094008" y="4108449"/>
            <a:ext cx="4513792" cy="2305051"/>
          </a:xfrm>
        </p:spPr>
        <p:txBody>
          <a:bodyPr vert="horz" lIns="91440" tIns="45720" rIns="91440" bIns="45720" rtlCol="0" anchor="t">
            <a:noAutofit/>
          </a:bodyPr>
          <a:lstStyle/>
          <a:p>
            <a:pPr>
              <a:lnSpc>
                <a:spcPct val="90000"/>
              </a:lnSpc>
            </a:pPr>
            <a:r>
              <a:rPr lang="en-US" sz="2000" cap="none" dirty="0">
                <a:cs typeface="Calibri"/>
              </a:rPr>
              <a:t>By-                             </a:t>
            </a:r>
            <a:endParaRPr lang="en-US" sz="2000" cap="none" dirty="0"/>
          </a:p>
          <a:p>
            <a:pPr>
              <a:lnSpc>
                <a:spcPct val="90000"/>
              </a:lnSpc>
            </a:pPr>
            <a:r>
              <a:rPr lang="en-US" sz="2000" cap="none" dirty="0" err="1"/>
              <a:t>Onasvee</a:t>
            </a:r>
            <a:r>
              <a:rPr lang="en-US" sz="2000" cap="none" dirty="0"/>
              <a:t> </a:t>
            </a:r>
            <a:r>
              <a:rPr lang="en-US" sz="2000" cap="none" dirty="0" err="1"/>
              <a:t>Banarse</a:t>
            </a:r>
            <a:endParaRPr lang="en-US" sz="2000" cap="none" dirty="0" err="1">
              <a:cs typeface="Calibri"/>
            </a:endParaRPr>
          </a:p>
          <a:p>
            <a:pPr>
              <a:lnSpc>
                <a:spcPct val="90000"/>
              </a:lnSpc>
            </a:pPr>
            <a:r>
              <a:rPr lang="en-US" sz="2000" cap="none" dirty="0"/>
              <a:t>Kaustubh Kabra</a:t>
            </a:r>
            <a:endParaRPr lang="en-US" sz="2000" cap="none" dirty="0">
              <a:cs typeface="Calibri"/>
            </a:endParaRPr>
          </a:p>
          <a:p>
            <a:pPr>
              <a:lnSpc>
                <a:spcPct val="90000"/>
              </a:lnSpc>
            </a:pPr>
            <a:r>
              <a:rPr lang="en-US" sz="2000" cap="none" dirty="0"/>
              <a:t>Himanshu </a:t>
            </a:r>
            <a:r>
              <a:rPr lang="en-US" sz="2000" cap="none" err="1"/>
              <a:t>Bendale</a:t>
            </a:r>
            <a:endParaRPr lang="en-US" sz="2000" cap="none" dirty="0">
              <a:cs typeface="Calibri"/>
            </a:endParaRPr>
          </a:p>
          <a:p>
            <a:pPr>
              <a:lnSpc>
                <a:spcPct val="90000"/>
              </a:lnSpc>
            </a:pPr>
            <a:r>
              <a:rPr lang="en-US" sz="2000" cap="none" dirty="0"/>
              <a:t>Vincent Simon</a:t>
            </a:r>
            <a:endParaRPr lang="en-US" sz="2000" cap="none" dirty="0">
              <a:cs typeface="Calibri"/>
            </a:endParaRPr>
          </a:p>
          <a:p>
            <a:pPr>
              <a:lnSpc>
                <a:spcPct val="90000"/>
              </a:lnSpc>
            </a:pPr>
            <a:r>
              <a:rPr lang="en-US" sz="2000" cap="none" dirty="0"/>
              <a:t>Harsh Shah</a:t>
            </a:r>
            <a:endParaRPr lang="en-US" sz="2000" cap="none" dirty="0">
              <a:cs typeface="Calibri"/>
            </a:endParaRPr>
          </a:p>
          <a:p>
            <a:pPr>
              <a:lnSpc>
                <a:spcPct val="90000"/>
              </a:lnSpc>
            </a:pPr>
            <a:endParaRPr lang="en-US" sz="500" cap="none">
              <a:cs typeface="Calibri" panose="020F0502020204030204"/>
            </a:endParaRPr>
          </a:p>
        </p:txBody>
      </p:sp>
      <p:sp>
        <p:nvSpPr>
          <p:cNvPr id="12" name="TextBox 11">
            <a:extLst>
              <a:ext uri="{FF2B5EF4-FFF2-40B4-BE49-F238E27FC236}">
                <a16:creationId xmlns:a16="http://schemas.microsoft.com/office/drawing/2014/main" id="{947899DC-F4E6-42B4-B814-FFF3BDCCCB3A}"/>
              </a:ext>
            </a:extLst>
          </p:cNvPr>
          <p:cNvSpPr txBox="1"/>
          <p:nvPr/>
        </p:nvSpPr>
        <p:spPr>
          <a:xfrm>
            <a:off x="6172200" y="434340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Project Guide :</a:t>
            </a:r>
          </a:p>
          <a:p>
            <a:r>
              <a:rPr lang="en-US" dirty="0">
                <a:cs typeface="Calibri"/>
              </a:rPr>
              <a:t>S1 : Dr. S. N. </a:t>
            </a:r>
            <a:r>
              <a:rPr lang="en-US" dirty="0" err="1">
                <a:cs typeface="Calibri"/>
              </a:rPr>
              <a:t>Zaware</a:t>
            </a:r>
            <a:endParaRPr lang="en-US" dirty="0">
              <a:cs typeface="Calibri"/>
            </a:endParaRPr>
          </a:p>
          <a:p>
            <a:r>
              <a:rPr lang="en-US" dirty="0">
                <a:cs typeface="Calibri"/>
              </a:rPr>
              <a:t>S2 : Mrs. S.R. Agrawal</a:t>
            </a:r>
          </a:p>
          <a:p>
            <a:r>
              <a:rPr lang="en-US" dirty="0">
                <a:cs typeface="Calibri"/>
              </a:rPr>
              <a:t>S3 : Dr. K.S. Wagh</a:t>
            </a:r>
          </a:p>
          <a:p>
            <a:r>
              <a:rPr lang="en-US" dirty="0">
                <a:cs typeface="Calibri"/>
              </a:rPr>
              <a:t>S4 : Ms. A.S. Varal</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8" name="Rectangle 17">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4C308-B05C-483B-BE24-4030856AF12C}"/>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dirty="0"/>
              <a:t>Thank you</a:t>
            </a:r>
          </a:p>
        </p:txBody>
      </p:sp>
      <p:cxnSp>
        <p:nvCxnSpPr>
          <p:cNvPr id="20" name="Straight Connector 19">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89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F1010-8357-4522-8355-6422F9F1C56D}"/>
              </a:ext>
            </a:extLst>
          </p:cNvPr>
          <p:cNvSpPr>
            <a:spLocks noGrp="1"/>
          </p:cNvSpPr>
          <p:nvPr>
            <p:ph type="title"/>
          </p:nvPr>
        </p:nvSpPr>
        <p:spPr>
          <a:xfrm>
            <a:off x="685801" y="533400"/>
            <a:ext cx="10820400" cy="1177092"/>
          </a:xfrm>
        </p:spPr>
        <p:txBody>
          <a:bodyPr anchor="b">
            <a:normAutofit/>
          </a:bodyPr>
          <a:lstStyle/>
          <a:p>
            <a:pPr algn="ctr"/>
            <a:r>
              <a:rPr lang="en-US" sz="4400" i="1">
                <a:latin typeface="Sitka Banner"/>
              </a:rPr>
              <a:t>What is Driver Drowsiness?</a:t>
            </a:r>
            <a:endParaRPr lang="en-US" sz="4400">
              <a:ea typeface="+mj-lt"/>
              <a:cs typeface="+mj-lt"/>
            </a:endParaRPr>
          </a:p>
          <a:p>
            <a:pPr algn="ctr"/>
            <a:endParaRPr lang="en-US" sz="4400">
              <a:cs typeface="Calibri Light"/>
            </a:endParaRPr>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82655DA-A64B-4621-A93E-96AC71FBDB9D}"/>
              </a:ext>
            </a:extLst>
          </p:cNvPr>
          <p:cNvSpPr>
            <a:spLocks noGrp="1"/>
          </p:cNvSpPr>
          <p:nvPr>
            <p:ph idx="1"/>
          </p:nvPr>
        </p:nvSpPr>
        <p:spPr>
          <a:xfrm>
            <a:off x="685801" y="2243892"/>
            <a:ext cx="10820400" cy="3547308"/>
          </a:xfrm>
        </p:spPr>
        <p:txBody>
          <a:bodyPr anchor="t">
            <a:normAutofit/>
          </a:bodyPr>
          <a:lstStyle/>
          <a:p>
            <a:pPr marL="182880" indent="-182245">
              <a:spcBef>
                <a:spcPts val="400"/>
              </a:spcBef>
              <a:spcAft>
                <a:spcPts val="400"/>
              </a:spcAft>
              <a:buFont typeface="Arial,Sans-Serif"/>
            </a:pPr>
            <a:r>
              <a:rPr lang="en-US" sz="2400" dirty="0">
                <a:ea typeface="+mn-lt"/>
                <a:cs typeface="+mn-lt"/>
              </a:rPr>
              <a:t>Feeling abnormally sleepy or tired during the day is commonly known as drowsiness. Drowsiness may lead to additional symptoms, such as forgetfulness or falling asleep at inappropriate times.</a:t>
            </a:r>
          </a:p>
          <a:p>
            <a:pPr marL="182880" indent="-182245">
              <a:spcBef>
                <a:spcPts val="400"/>
              </a:spcBef>
              <a:spcAft>
                <a:spcPts val="400"/>
              </a:spcAft>
              <a:buClr>
                <a:srgbClr val="FFFFFF"/>
              </a:buClr>
              <a:buFont typeface="Arial,Sans-Serif"/>
            </a:pPr>
            <a:r>
              <a:rPr lang="en-US" sz="2400" dirty="0">
                <a:ea typeface="+mn-lt"/>
                <a:cs typeface="+mn-lt"/>
              </a:rPr>
              <a:t>Drowsiness makes a person sleepy during inappropriate situations or inappropriate time.</a:t>
            </a:r>
          </a:p>
          <a:p>
            <a:pPr marL="182880" indent="-182245">
              <a:spcBef>
                <a:spcPts val="400"/>
              </a:spcBef>
              <a:spcAft>
                <a:spcPts val="400"/>
              </a:spcAft>
              <a:buClr>
                <a:srgbClr val="FFFFFF"/>
              </a:buClr>
              <a:buFont typeface="Arial,Sans-Serif"/>
            </a:pPr>
            <a:r>
              <a:rPr lang="en-US" sz="2400" dirty="0">
                <a:ea typeface="+mn-lt"/>
                <a:cs typeface="+mn-lt"/>
              </a:rPr>
              <a:t>Drowsiness of a driver is extremely dangerous as he loses the control of the vehicle which risks many lives.</a:t>
            </a:r>
          </a:p>
          <a:p>
            <a:pPr marL="182880" indent="-182245">
              <a:spcBef>
                <a:spcPts val="400"/>
              </a:spcBef>
              <a:spcAft>
                <a:spcPts val="400"/>
              </a:spcAft>
              <a:buClr>
                <a:srgbClr val="FFFFFF"/>
              </a:buClr>
              <a:buFont typeface="Arial,Sans-Serif"/>
            </a:pPr>
            <a:r>
              <a:rPr lang="en-US" sz="2400" dirty="0">
                <a:ea typeface="+mn-lt"/>
                <a:cs typeface="+mn-lt"/>
              </a:rPr>
              <a:t>It is the root cause of majority of the road accidents. </a:t>
            </a:r>
          </a:p>
          <a:p>
            <a:pPr>
              <a:buClr>
                <a:srgbClr val="FFFFFF"/>
              </a:buClr>
            </a:pPr>
            <a:endParaRPr lang="en-US" sz="2400" dirty="0">
              <a:cs typeface="Calibri"/>
            </a:endParaRPr>
          </a:p>
        </p:txBody>
      </p:sp>
    </p:spTree>
    <p:extLst>
      <p:ext uri="{BB962C8B-B14F-4D97-AF65-F5344CB8AC3E}">
        <p14:creationId xmlns:p14="http://schemas.microsoft.com/office/powerpoint/2010/main" val="303417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6A84DF-4EDC-4BDD-B9FC-85BC457892EB}"/>
              </a:ext>
            </a:extLst>
          </p:cNvPr>
          <p:cNvSpPr>
            <a:spLocks noGrp="1"/>
          </p:cNvSpPr>
          <p:nvPr>
            <p:ph type="title"/>
          </p:nvPr>
        </p:nvSpPr>
        <p:spPr>
          <a:xfrm>
            <a:off x="685801" y="533400"/>
            <a:ext cx="10820400" cy="1177092"/>
          </a:xfrm>
        </p:spPr>
        <p:txBody>
          <a:bodyPr anchor="b">
            <a:normAutofit/>
          </a:bodyPr>
          <a:lstStyle/>
          <a:p>
            <a:pPr algn="ctr"/>
            <a:r>
              <a:rPr lang="en-US" sz="4400" i="1">
                <a:latin typeface="Sitka Banner"/>
              </a:rPr>
              <a:t>Causes of Driver Drowsiness</a:t>
            </a:r>
            <a:endParaRPr lang="en-US" sz="4400">
              <a:ea typeface="+mj-lt"/>
              <a:cs typeface="+mj-lt"/>
            </a:endParaRPr>
          </a:p>
          <a:p>
            <a:pPr algn="ctr"/>
            <a:endParaRPr lang="en-US" sz="4400">
              <a:cs typeface="Calibri Light"/>
            </a:endParaRPr>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F2F5AA-D0B3-4862-A798-F5C30B4E9A2A}"/>
              </a:ext>
            </a:extLst>
          </p:cNvPr>
          <p:cNvSpPr>
            <a:spLocks noGrp="1"/>
          </p:cNvSpPr>
          <p:nvPr>
            <p:ph idx="1"/>
          </p:nvPr>
        </p:nvSpPr>
        <p:spPr>
          <a:xfrm>
            <a:off x="685801" y="2243892"/>
            <a:ext cx="10820400" cy="3547308"/>
          </a:xfrm>
        </p:spPr>
        <p:txBody>
          <a:bodyPr vert="horz" lIns="91440" tIns="45720" rIns="91440" bIns="45720" rtlCol="0" anchor="t">
            <a:noAutofit/>
          </a:bodyPr>
          <a:lstStyle/>
          <a:p>
            <a:pPr marL="182880" indent="-182245">
              <a:spcBef>
                <a:spcPts val="400"/>
              </a:spcBef>
              <a:spcAft>
                <a:spcPts val="400"/>
              </a:spcAft>
              <a:buFont typeface="Arial,Sans-Serif"/>
            </a:pPr>
            <a:r>
              <a:rPr lang="en-US" sz="2400" dirty="0">
                <a:ea typeface="+mn-lt"/>
                <a:cs typeface="+mn-lt"/>
              </a:rPr>
              <a:t>Sleep deprivation: Lack of sleep is a leading cause of excessive daytime sleepiness, which can induce micro sleeps or other dangerous driving behavior. Adults should get between seven and nine hours of sleep each night, but a significant number of adults routinely fail to get this recommended amount of sleep.</a:t>
            </a:r>
          </a:p>
          <a:p>
            <a:pPr marL="182880" indent="-182245">
              <a:spcBef>
                <a:spcPts val="400"/>
              </a:spcBef>
              <a:spcAft>
                <a:spcPts val="400"/>
              </a:spcAft>
              <a:buClr>
                <a:srgbClr val="FFFFFF"/>
              </a:buClr>
              <a:buFont typeface="Arial,Sans-Serif"/>
            </a:pPr>
            <a:r>
              <a:rPr lang="en-US" sz="2400" dirty="0">
                <a:ea typeface="+mn-lt"/>
                <a:cs typeface="+mn-lt"/>
              </a:rPr>
              <a:t>Alcohol: Drinking alcohol can prompt sleepiness while also affecting reaction time and decision-making in ways that increase the risks of auto accidents.</a:t>
            </a:r>
          </a:p>
          <a:p>
            <a:pPr marL="182880" indent="-182245">
              <a:spcBef>
                <a:spcPts val="400"/>
              </a:spcBef>
              <a:spcAft>
                <a:spcPts val="400"/>
              </a:spcAft>
              <a:buClr>
                <a:srgbClr val="FFFFFF"/>
              </a:buClr>
              <a:buFont typeface="Arial,Sans-Serif"/>
            </a:pPr>
            <a:r>
              <a:rPr lang="en-US" sz="2400" dirty="0">
                <a:ea typeface="+mn-lt"/>
                <a:cs typeface="+mn-lt"/>
              </a:rPr>
              <a:t>Time of day: Auto accidents from drowsy driving occur most frequently between midnight and six a.m. or in the mid-afternoon, which are two times when sleepiness peaks.</a:t>
            </a:r>
          </a:p>
          <a:p>
            <a:pPr>
              <a:spcBef>
                <a:spcPts val="400"/>
              </a:spcBef>
              <a:spcAft>
                <a:spcPts val="400"/>
              </a:spcAft>
              <a:buClr>
                <a:srgbClr val="FFFFFF"/>
              </a:buClr>
            </a:pPr>
            <a:endParaRPr lang="en-US" sz="2400" dirty="0">
              <a:ea typeface="+mn-lt"/>
              <a:cs typeface="+mn-lt"/>
            </a:endParaRPr>
          </a:p>
          <a:p>
            <a:pPr>
              <a:buClr>
                <a:srgbClr val="FFFFFF"/>
              </a:buClr>
            </a:pPr>
            <a:endParaRPr lang="en-US" sz="2400" dirty="0">
              <a:cs typeface="Calibri"/>
            </a:endParaRPr>
          </a:p>
        </p:txBody>
      </p:sp>
    </p:spTree>
    <p:extLst>
      <p:ext uri="{BB962C8B-B14F-4D97-AF65-F5344CB8AC3E}">
        <p14:creationId xmlns:p14="http://schemas.microsoft.com/office/powerpoint/2010/main" val="92714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B3B74-ADB2-45C4-82AC-2584CBB45B86}"/>
              </a:ext>
            </a:extLst>
          </p:cNvPr>
          <p:cNvSpPr>
            <a:spLocks noGrp="1"/>
          </p:cNvSpPr>
          <p:nvPr>
            <p:ph type="title"/>
          </p:nvPr>
        </p:nvSpPr>
        <p:spPr>
          <a:xfrm>
            <a:off x="685801" y="533400"/>
            <a:ext cx="10820400" cy="1177092"/>
          </a:xfrm>
        </p:spPr>
        <p:txBody>
          <a:bodyPr anchor="b">
            <a:normAutofit/>
          </a:bodyPr>
          <a:lstStyle/>
          <a:p>
            <a:pPr algn="ctr"/>
            <a:r>
              <a:rPr lang="en-US" sz="4400" i="1">
                <a:latin typeface="Sitka Banner"/>
              </a:rPr>
              <a:t>Impact of Driver Drowsiness</a:t>
            </a:r>
            <a:endParaRPr lang="en-US" sz="4400">
              <a:ea typeface="+mj-lt"/>
              <a:cs typeface="+mj-lt"/>
            </a:endParaRPr>
          </a:p>
          <a:p>
            <a:pPr algn="ctr"/>
            <a:endParaRPr lang="en-US" sz="4400">
              <a:cs typeface="Calibri Light"/>
            </a:endParaRPr>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01DFCC-47FE-4E2E-B6FD-8E862C04F7D0}"/>
              </a:ext>
            </a:extLst>
          </p:cNvPr>
          <p:cNvSpPr>
            <a:spLocks noGrp="1"/>
          </p:cNvSpPr>
          <p:nvPr>
            <p:ph idx="1"/>
          </p:nvPr>
        </p:nvSpPr>
        <p:spPr>
          <a:xfrm>
            <a:off x="685801" y="2243892"/>
            <a:ext cx="10820400" cy="3547308"/>
          </a:xfrm>
        </p:spPr>
        <p:txBody>
          <a:bodyPr anchor="t">
            <a:normAutofit/>
          </a:bodyPr>
          <a:lstStyle/>
          <a:p>
            <a:pPr marL="182880" indent="-182245">
              <a:lnSpc>
                <a:spcPct val="90000"/>
              </a:lnSpc>
              <a:spcBef>
                <a:spcPts val="400"/>
              </a:spcBef>
              <a:spcAft>
                <a:spcPts val="400"/>
              </a:spcAft>
              <a:buFont typeface="Arial,Sans-Serif"/>
            </a:pPr>
            <a:r>
              <a:rPr lang="en-US" sz="1700">
                <a:ea typeface="+mn-lt"/>
                <a:cs typeface="+mn-lt"/>
              </a:rPr>
              <a:t>Every year the amounts of deaths and injuries are increasing in traffic accidents due to human errors.</a:t>
            </a:r>
          </a:p>
          <a:p>
            <a:pPr marL="182880" indent="-182245">
              <a:lnSpc>
                <a:spcPct val="90000"/>
              </a:lnSpc>
              <a:spcBef>
                <a:spcPts val="400"/>
              </a:spcBef>
              <a:spcAft>
                <a:spcPts val="400"/>
              </a:spcAft>
              <a:buClr>
                <a:srgbClr val="FFFFFF"/>
              </a:buClr>
              <a:buFont typeface="Arial,Sans-Serif"/>
            </a:pPr>
            <a:r>
              <a:rPr lang="en-US" sz="1700">
                <a:ea typeface="+mn-lt"/>
                <a:cs typeface="+mn-lt"/>
              </a:rPr>
              <a:t>If the Driver failing to concentration on driving it reduces the driver reaction time and impair steering behavior.</a:t>
            </a:r>
          </a:p>
          <a:p>
            <a:pPr marL="182880" indent="-182245">
              <a:lnSpc>
                <a:spcPct val="90000"/>
              </a:lnSpc>
              <a:spcBef>
                <a:spcPts val="400"/>
              </a:spcBef>
              <a:spcAft>
                <a:spcPts val="400"/>
              </a:spcAft>
              <a:buClr>
                <a:srgbClr val="FFFFFF"/>
              </a:buClr>
              <a:buFont typeface="Arial,Sans-Serif"/>
            </a:pPr>
            <a:r>
              <a:rPr lang="en-US" sz="1700">
                <a:ea typeface="+mn-lt"/>
                <a:cs typeface="+mn-lt"/>
              </a:rPr>
              <a:t>We often hear of drunken driving, no seat belt, speeding, road condition, bad weather and mechanical failures. But one of the biggest and yet often unrecognized human errors is drowsy driving. A major problem not only in India but across the globe. The risk, danger, and often tragic results of drowsy driving are alarming indeed. Obviously lack of sleep is the main culprit.</a:t>
            </a:r>
          </a:p>
          <a:p>
            <a:pPr marL="182880" indent="-182245">
              <a:lnSpc>
                <a:spcPct val="90000"/>
              </a:lnSpc>
              <a:spcBef>
                <a:spcPts val="400"/>
              </a:spcBef>
              <a:spcAft>
                <a:spcPts val="400"/>
              </a:spcAft>
              <a:buClr>
                <a:srgbClr val="FFFFFF"/>
              </a:buClr>
              <a:buFont typeface="Arial,Sans-Serif"/>
            </a:pPr>
            <a:r>
              <a:rPr lang="en-US" sz="1700">
                <a:ea typeface="+mn-lt"/>
                <a:cs typeface="+mn-lt"/>
              </a:rPr>
              <a:t>Falling asleep at the wheel is suicidal. It is not only dangerous to the driver but to all other road users. It certainly jeopardizes the safety.</a:t>
            </a:r>
          </a:p>
          <a:p>
            <a:pPr marL="182880" indent="-182245">
              <a:lnSpc>
                <a:spcPct val="90000"/>
              </a:lnSpc>
              <a:spcBef>
                <a:spcPts val="400"/>
              </a:spcBef>
              <a:spcAft>
                <a:spcPts val="400"/>
              </a:spcAft>
              <a:buClr>
                <a:srgbClr val="FFFFFF"/>
              </a:buClr>
              <a:buFont typeface="Arial,Sans-Serif"/>
            </a:pPr>
            <a:r>
              <a:rPr lang="en-US" sz="1700">
                <a:ea typeface="+mn-lt"/>
                <a:cs typeface="+mn-lt"/>
              </a:rPr>
              <a:t>Exhausted drivers who doze off at the wheel are responsible for about 40% of road accidents, says a study by the Central Road Research Institute (CRRI) on the 300-km Agra-Lucknow Expressway. The finding rings the alarm bell on how Indian highway motorists ignore the importance of taking adequate rest and end up endangering lives.</a:t>
            </a:r>
          </a:p>
          <a:p>
            <a:pPr>
              <a:lnSpc>
                <a:spcPct val="90000"/>
              </a:lnSpc>
              <a:buClr>
                <a:srgbClr val="FFFFFF"/>
              </a:buClr>
            </a:pPr>
            <a:endParaRPr lang="en-US" sz="1700">
              <a:cs typeface="Calibri"/>
            </a:endParaRPr>
          </a:p>
        </p:txBody>
      </p:sp>
    </p:spTree>
    <p:extLst>
      <p:ext uri="{BB962C8B-B14F-4D97-AF65-F5344CB8AC3E}">
        <p14:creationId xmlns:p14="http://schemas.microsoft.com/office/powerpoint/2010/main" val="2358923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CD589A-A5EF-431D-9FDF-6AC7405D7F1F}"/>
              </a:ext>
            </a:extLst>
          </p:cNvPr>
          <p:cNvSpPr>
            <a:spLocks noGrp="1"/>
          </p:cNvSpPr>
          <p:nvPr>
            <p:ph type="title"/>
          </p:nvPr>
        </p:nvSpPr>
        <p:spPr>
          <a:xfrm>
            <a:off x="685801" y="533400"/>
            <a:ext cx="10820400" cy="1177092"/>
          </a:xfrm>
        </p:spPr>
        <p:txBody>
          <a:bodyPr anchor="b">
            <a:normAutofit/>
          </a:bodyPr>
          <a:lstStyle/>
          <a:p>
            <a:pPr algn="ctr"/>
            <a:r>
              <a:rPr lang="en-US" sz="4400" i="1">
                <a:latin typeface="Sitka Banner"/>
              </a:rPr>
              <a:t>Signs for a rest</a:t>
            </a:r>
            <a:endParaRPr lang="en-US" sz="4400">
              <a:ea typeface="+mj-lt"/>
              <a:cs typeface="+mj-lt"/>
            </a:endParaRPr>
          </a:p>
          <a:p>
            <a:pPr algn="ctr"/>
            <a:endParaRPr lang="en-US" sz="4400">
              <a:cs typeface="Calibri Light"/>
            </a:endParaRPr>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A5E288-CFD1-42CF-8CAE-BC388970CF74}"/>
              </a:ext>
            </a:extLst>
          </p:cNvPr>
          <p:cNvSpPr>
            <a:spLocks noGrp="1"/>
          </p:cNvSpPr>
          <p:nvPr>
            <p:ph idx="1"/>
          </p:nvPr>
        </p:nvSpPr>
        <p:spPr>
          <a:xfrm>
            <a:off x="685801" y="2243892"/>
            <a:ext cx="10820400" cy="3547308"/>
          </a:xfrm>
        </p:spPr>
        <p:txBody>
          <a:bodyPr anchor="t">
            <a:normAutofit/>
          </a:bodyPr>
          <a:lstStyle/>
          <a:p>
            <a:pPr marL="182880" indent="-182245">
              <a:spcBef>
                <a:spcPts val="400"/>
              </a:spcBef>
              <a:spcAft>
                <a:spcPts val="400"/>
              </a:spcAft>
              <a:buFont typeface="Arial,Sans-Serif"/>
            </a:pPr>
            <a:r>
              <a:rPr lang="en-US" sz="2000">
                <a:ea typeface="+mn-lt"/>
                <a:cs typeface="+mn-lt"/>
              </a:rPr>
              <a:t>Some signs which indicate that you should rest or take a break while driving are</a:t>
            </a:r>
          </a:p>
          <a:p>
            <a:pPr marL="1474470" lvl="2" indent="-456565">
              <a:spcBef>
                <a:spcPts val="499"/>
              </a:spcBef>
              <a:spcAft>
                <a:spcPts val="0"/>
              </a:spcAft>
              <a:buClr>
                <a:srgbClr val="FFFFFF"/>
              </a:buClr>
              <a:buAutoNum type="arabicPeriod"/>
            </a:pPr>
            <a:r>
              <a:rPr lang="en-US" sz="2000">
                <a:ea typeface="+mn-lt"/>
                <a:cs typeface="+mn-lt"/>
              </a:rPr>
              <a:t>Drooping eyelids</a:t>
            </a:r>
          </a:p>
          <a:p>
            <a:pPr marL="1474470" lvl="2" indent="-456565">
              <a:spcBef>
                <a:spcPts val="499"/>
              </a:spcBef>
              <a:spcAft>
                <a:spcPts val="0"/>
              </a:spcAft>
              <a:buClr>
                <a:srgbClr val="FFFFFF"/>
              </a:buClr>
              <a:buAutoNum type="arabicPeriod"/>
            </a:pPr>
            <a:r>
              <a:rPr lang="en-US" sz="2000">
                <a:ea typeface="+mn-lt"/>
                <a:cs typeface="+mn-lt"/>
              </a:rPr>
              <a:t>Yawning repeatedly or rubbing eyes</a:t>
            </a:r>
          </a:p>
          <a:p>
            <a:pPr marL="1474470" lvl="2" indent="-456565">
              <a:spcBef>
                <a:spcPts val="499"/>
              </a:spcBef>
              <a:spcAft>
                <a:spcPts val="0"/>
              </a:spcAft>
              <a:buClr>
                <a:srgbClr val="FFFFFF"/>
              </a:buClr>
              <a:buAutoNum type="arabicPeriod"/>
            </a:pPr>
            <a:r>
              <a:rPr lang="en-US" sz="2000">
                <a:ea typeface="+mn-lt"/>
                <a:cs typeface="+mn-lt"/>
              </a:rPr>
              <a:t>Blurry vision</a:t>
            </a:r>
          </a:p>
          <a:p>
            <a:pPr marL="1474470" lvl="2" indent="-456565">
              <a:spcBef>
                <a:spcPts val="499"/>
              </a:spcBef>
              <a:spcAft>
                <a:spcPts val="0"/>
              </a:spcAft>
              <a:buClr>
                <a:srgbClr val="FFFFFF"/>
              </a:buClr>
              <a:buAutoNum type="arabicPeriod"/>
            </a:pPr>
            <a:r>
              <a:rPr lang="en-US" sz="2000">
                <a:ea typeface="+mn-lt"/>
                <a:cs typeface="+mn-lt"/>
              </a:rPr>
              <a:t>Nodding head</a:t>
            </a:r>
          </a:p>
          <a:p>
            <a:pPr marL="1474470" lvl="2" indent="-456565">
              <a:spcBef>
                <a:spcPts val="499"/>
              </a:spcBef>
              <a:spcAft>
                <a:spcPts val="0"/>
              </a:spcAft>
              <a:buClr>
                <a:srgbClr val="FFFFFF"/>
              </a:buClr>
              <a:buAutoNum type="arabicPeriod"/>
            </a:pPr>
            <a:r>
              <a:rPr lang="en-US" sz="2000">
                <a:ea typeface="+mn-lt"/>
                <a:cs typeface="+mn-lt"/>
              </a:rPr>
              <a:t>Drifting from lane</a:t>
            </a:r>
          </a:p>
          <a:p>
            <a:pPr marL="1474470" lvl="2" indent="-456565">
              <a:spcBef>
                <a:spcPts val="499"/>
              </a:spcBef>
              <a:spcAft>
                <a:spcPts val="0"/>
              </a:spcAft>
              <a:buClr>
                <a:srgbClr val="FFFFFF"/>
              </a:buClr>
              <a:buAutoNum type="arabicPeriod"/>
            </a:pPr>
            <a:r>
              <a:rPr lang="en-US" sz="2000">
                <a:ea typeface="+mn-lt"/>
                <a:cs typeface="+mn-lt"/>
              </a:rPr>
              <a:t>Not able to concentrate</a:t>
            </a:r>
          </a:p>
          <a:p>
            <a:pPr marL="457200" indent="-456565">
              <a:spcBef>
                <a:spcPts val="400"/>
              </a:spcBef>
              <a:spcAft>
                <a:spcPts val="400"/>
              </a:spcAft>
              <a:buClr>
                <a:srgbClr val="FFFFFF"/>
              </a:buClr>
              <a:buFont typeface="Arial,Sans-Serif"/>
            </a:pPr>
            <a:r>
              <a:rPr lang="en-US" sz="2000">
                <a:ea typeface="+mn-lt"/>
                <a:cs typeface="+mn-lt"/>
              </a:rPr>
              <a:t>Instead of taking a chance, the person driving the vehicle should pull off, wash his/her face or take a nap in the vehicle if possible.</a:t>
            </a:r>
          </a:p>
          <a:p>
            <a:pPr>
              <a:spcBef>
                <a:spcPts val="400"/>
              </a:spcBef>
              <a:spcAft>
                <a:spcPts val="400"/>
              </a:spcAft>
              <a:buClr>
                <a:srgbClr val="FFFFFF"/>
              </a:buClr>
            </a:pPr>
            <a:endParaRPr lang="en-US" sz="2000">
              <a:ea typeface="+mn-lt"/>
              <a:cs typeface="+mn-lt"/>
            </a:endParaRPr>
          </a:p>
          <a:p>
            <a:pPr>
              <a:buClr>
                <a:srgbClr val="FFFFFF"/>
              </a:buClr>
            </a:pPr>
            <a:endParaRPr lang="en-US" sz="2000">
              <a:cs typeface="Calibri"/>
            </a:endParaRPr>
          </a:p>
        </p:txBody>
      </p:sp>
    </p:spTree>
    <p:extLst>
      <p:ext uri="{BB962C8B-B14F-4D97-AF65-F5344CB8AC3E}">
        <p14:creationId xmlns:p14="http://schemas.microsoft.com/office/powerpoint/2010/main" val="2556371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4C020-7A5B-40BE-877B-6B6F16D753B9}"/>
              </a:ext>
            </a:extLst>
          </p:cNvPr>
          <p:cNvSpPr>
            <a:spLocks noGrp="1"/>
          </p:cNvSpPr>
          <p:nvPr>
            <p:ph type="title"/>
          </p:nvPr>
        </p:nvSpPr>
        <p:spPr>
          <a:xfrm>
            <a:off x="685801" y="533400"/>
            <a:ext cx="10820400" cy="1177092"/>
          </a:xfrm>
        </p:spPr>
        <p:txBody>
          <a:bodyPr anchor="b">
            <a:normAutofit/>
          </a:bodyPr>
          <a:lstStyle/>
          <a:p>
            <a:pPr algn="ctr"/>
            <a:r>
              <a:rPr lang="en-US" sz="4400" i="1">
                <a:latin typeface="Sitka Banner"/>
              </a:rPr>
              <a:t>Environment used</a:t>
            </a:r>
            <a:endParaRPr lang="en-US" sz="4400">
              <a:ea typeface="+mj-lt"/>
              <a:cs typeface="+mj-lt"/>
            </a:endParaRPr>
          </a:p>
          <a:p>
            <a:pPr algn="ctr"/>
            <a:endParaRPr lang="en-US" sz="4400">
              <a:cs typeface="Calibri Light"/>
            </a:endParaRPr>
          </a:p>
        </p:txBody>
      </p:sp>
      <p:cxnSp>
        <p:nvCxnSpPr>
          <p:cNvPr id="10" name="Straight Connector 9">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9866A4-6AD6-47F7-BEB1-99D20E7407F3}"/>
              </a:ext>
            </a:extLst>
          </p:cNvPr>
          <p:cNvSpPr>
            <a:spLocks noGrp="1"/>
          </p:cNvSpPr>
          <p:nvPr>
            <p:ph idx="1"/>
          </p:nvPr>
        </p:nvSpPr>
        <p:spPr>
          <a:xfrm>
            <a:off x="685801" y="2243892"/>
            <a:ext cx="10820400" cy="3547308"/>
          </a:xfrm>
        </p:spPr>
        <p:txBody>
          <a:bodyPr anchor="t">
            <a:normAutofit/>
          </a:bodyPr>
          <a:lstStyle/>
          <a:p>
            <a:pPr marL="182880" indent="-182245">
              <a:lnSpc>
                <a:spcPct val="90000"/>
              </a:lnSpc>
              <a:spcBef>
                <a:spcPts val="400"/>
              </a:spcBef>
              <a:spcAft>
                <a:spcPts val="400"/>
              </a:spcAft>
              <a:buFont typeface="Arial,Sans-Serif"/>
            </a:pPr>
            <a:r>
              <a:rPr lang="en-US" sz="2000">
                <a:ea typeface="+mn-lt"/>
                <a:cs typeface="+mn-lt"/>
              </a:rPr>
              <a:t>Our project will be implemented with python as a programming language.</a:t>
            </a:r>
          </a:p>
          <a:p>
            <a:pPr marL="182880" indent="-182245">
              <a:lnSpc>
                <a:spcPct val="90000"/>
              </a:lnSpc>
              <a:spcBef>
                <a:spcPts val="400"/>
              </a:spcBef>
              <a:spcAft>
                <a:spcPts val="400"/>
              </a:spcAft>
              <a:buClr>
                <a:srgbClr val="FFFFFF"/>
              </a:buClr>
              <a:buFont typeface="Arial,Sans-Serif"/>
            </a:pPr>
            <a:r>
              <a:rPr lang="en-US" sz="2000">
                <a:ea typeface="+mn-lt"/>
                <a:cs typeface="+mn-lt"/>
              </a:rPr>
              <a:t>Some of the packages used are-</a:t>
            </a:r>
          </a:p>
          <a:p>
            <a:pPr marL="1474470" lvl="2" indent="-456565">
              <a:lnSpc>
                <a:spcPct val="90000"/>
              </a:lnSpc>
              <a:spcBef>
                <a:spcPts val="499"/>
              </a:spcBef>
              <a:spcAft>
                <a:spcPts val="0"/>
              </a:spcAft>
              <a:buClr>
                <a:srgbClr val="FFFFFF"/>
              </a:buClr>
              <a:buAutoNum type="arabicPeriod"/>
            </a:pPr>
            <a:r>
              <a:rPr lang="en-US" sz="2000">
                <a:ea typeface="+mn-lt"/>
                <a:cs typeface="+mn-lt"/>
              </a:rPr>
              <a:t>OpenCV</a:t>
            </a:r>
          </a:p>
          <a:p>
            <a:pPr marL="1474470" lvl="2" indent="-456565">
              <a:lnSpc>
                <a:spcPct val="90000"/>
              </a:lnSpc>
              <a:spcBef>
                <a:spcPts val="499"/>
              </a:spcBef>
              <a:spcAft>
                <a:spcPts val="0"/>
              </a:spcAft>
              <a:buClr>
                <a:srgbClr val="FFFFFF"/>
              </a:buClr>
              <a:buAutoNum type="arabicPeriod"/>
            </a:pPr>
            <a:r>
              <a:rPr lang="en-US" sz="2000">
                <a:ea typeface="+mn-lt"/>
                <a:cs typeface="+mn-lt"/>
              </a:rPr>
              <a:t>dlib</a:t>
            </a:r>
          </a:p>
          <a:p>
            <a:pPr marL="1474470" lvl="2" indent="-456565">
              <a:lnSpc>
                <a:spcPct val="90000"/>
              </a:lnSpc>
              <a:spcBef>
                <a:spcPts val="499"/>
              </a:spcBef>
              <a:spcAft>
                <a:spcPts val="0"/>
              </a:spcAft>
              <a:buClr>
                <a:srgbClr val="FFFFFF"/>
              </a:buClr>
              <a:buAutoNum type="arabicPeriod"/>
            </a:pPr>
            <a:r>
              <a:rPr lang="en-US" sz="2000">
                <a:ea typeface="+mn-lt"/>
                <a:cs typeface="+mn-lt"/>
              </a:rPr>
              <a:t>Numpy</a:t>
            </a:r>
          </a:p>
          <a:p>
            <a:pPr marL="1474470" lvl="2" indent="-456565">
              <a:lnSpc>
                <a:spcPct val="90000"/>
              </a:lnSpc>
              <a:spcBef>
                <a:spcPts val="499"/>
              </a:spcBef>
              <a:spcAft>
                <a:spcPts val="0"/>
              </a:spcAft>
              <a:buClr>
                <a:srgbClr val="FFFFFF"/>
              </a:buClr>
              <a:buAutoNum type="arabicPeriod"/>
            </a:pPr>
            <a:r>
              <a:rPr lang="en-US" sz="2000">
                <a:ea typeface="+mn-lt"/>
                <a:cs typeface="+mn-lt"/>
              </a:rPr>
              <a:t>Keras</a:t>
            </a:r>
          </a:p>
          <a:p>
            <a:pPr marL="1474470" lvl="2" indent="-456565">
              <a:lnSpc>
                <a:spcPct val="90000"/>
              </a:lnSpc>
              <a:spcBef>
                <a:spcPts val="499"/>
              </a:spcBef>
              <a:spcAft>
                <a:spcPts val="0"/>
              </a:spcAft>
              <a:buClr>
                <a:srgbClr val="FFFFFF"/>
              </a:buClr>
              <a:buAutoNum type="arabicPeriod"/>
            </a:pPr>
            <a:r>
              <a:rPr lang="en-US" sz="2000">
                <a:ea typeface="+mn-lt"/>
                <a:cs typeface="+mn-lt"/>
              </a:rPr>
              <a:t>Imulits</a:t>
            </a:r>
          </a:p>
          <a:p>
            <a:pPr marL="1474470" lvl="2" indent="-456565">
              <a:lnSpc>
                <a:spcPct val="90000"/>
              </a:lnSpc>
              <a:spcBef>
                <a:spcPts val="499"/>
              </a:spcBef>
              <a:spcAft>
                <a:spcPts val="0"/>
              </a:spcAft>
              <a:buClr>
                <a:srgbClr val="FFFFFF"/>
              </a:buClr>
              <a:buAutoNum type="arabicPeriod"/>
            </a:pPr>
            <a:r>
              <a:rPr lang="en-US" sz="2000">
                <a:ea typeface="+mn-lt"/>
                <a:cs typeface="+mn-lt"/>
              </a:rPr>
              <a:t>Scipy</a:t>
            </a:r>
          </a:p>
          <a:p>
            <a:pPr marL="1474470" lvl="2" indent="-456565">
              <a:lnSpc>
                <a:spcPct val="90000"/>
              </a:lnSpc>
              <a:spcBef>
                <a:spcPts val="499"/>
              </a:spcBef>
              <a:spcAft>
                <a:spcPts val="0"/>
              </a:spcAft>
              <a:buClr>
                <a:srgbClr val="FFFFFF"/>
              </a:buClr>
              <a:buAutoNum type="arabicPeriod"/>
            </a:pPr>
            <a:r>
              <a:rPr lang="en-US" sz="2000">
                <a:ea typeface="+mn-lt"/>
                <a:cs typeface="+mn-lt"/>
              </a:rPr>
              <a:t>Math</a:t>
            </a:r>
          </a:p>
          <a:p>
            <a:pPr marL="1474470" lvl="2" indent="-456565">
              <a:lnSpc>
                <a:spcPct val="90000"/>
              </a:lnSpc>
              <a:spcBef>
                <a:spcPts val="499"/>
              </a:spcBef>
              <a:spcAft>
                <a:spcPts val="0"/>
              </a:spcAft>
              <a:buClr>
                <a:srgbClr val="FFFFFF"/>
              </a:buClr>
              <a:buAutoNum type="arabicPeriod"/>
            </a:pPr>
            <a:r>
              <a:rPr lang="en-US" sz="2000">
                <a:ea typeface="+mn-lt"/>
                <a:cs typeface="+mn-lt"/>
              </a:rPr>
              <a:t>OS </a:t>
            </a:r>
          </a:p>
          <a:p>
            <a:pPr>
              <a:lnSpc>
                <a:spcPct val="90000"/>
              </a:lnSpc>
              <a:buClr>
                <a:srgbClr val="FFFFFF"/>
              </a:buClr>
            </a:pPr>
            <a:endParaRPr lang="en-US" sz="2000">
              <a:cs typeface="Calibri"/>
            </a:endParaRPr>
          </a:p>
        </p:txBody>
      </p:sp>
    </p:spTree>
    <p:extLst>
      <p:ext uri="{BB962C8B-B14F-4D97-AF65-F5344CB8AC3E}">
        <p14:creationId xmlns:p14="http://schemas.microsoft.com/office/powerpoint/2010/main" val="31076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C078A8D-AF03-4A5E-B703-38748FC7AB3E}"/>
              </a:ext>
            </a:extLst>
          </p:cNvPr>
          <p:cNvSpPr>
            <a:spLocks noGrp="1"/>
          </p:cNvSpPr>
          <p:nvPr>
            <p:ph sz="half" idx="1"/>
          </p:nvPr>
        </p:nvSpPr>
        <p:spPr>
          <a:xfrm>
            <a:off x="685802" y="437092"/>
            <a:ext cx="4995334" cy="5354109"/>
          </a:xfrm>
        </p:spPr>
        <p:txBody>
          <a:bodyPr>
            <a:normAutofit/>
          </a:bodyPr>
          <a:lstStyle/>
          <a:p>
            <a:pPr marL="0" indent="0" algn="ctr">
              <a:buNone/>
            </a:pPr>
            <a:r>
              <a:rPr lang="en-US" b="1" dirty="0">
                <a:ea typeface="+mn-lt"/>
                <a:cs typeface="+mn-lt"/>
              </a:rPr>
              <a:t>ADVANTAGES OF THE SYSTEM</a:t>
            </a:r>
            <a:endParaRPr lang="en-US" dirty="0">
              <a:cs typeface="Calibri" panose="020F0502020204030204"/>
            </a:endParaRPr>
          </a:p>
          <a:p>
            <a:pPr marL="0" indent="0">
              <a:buClr>
                <a:srgbClr val="FFFFFF"/>
              </a:buClr>
              <a:buNone/>
            </a:pPr>
            <a:endParaRPr lang="en-US" dirty="0"/>
          </a:p>
          <a:p>
            <a:r>
              <a:rPr lang="en-US" dirty="0"/>
              <a:t>Security of vehicle and Driver.</a:t>
            </a:r>
            <a:endParaRPr lang="en-US" dirty="0">
              <a:cs typeface="Calibri" panose="020F0502020204030204"/>
            </a:endParaRPr>
          </a:p>
          <a:p>
            <a:r>
              <a:rPr lang="en-US" dirty="0"/>
              <a:t>Reliable and very fast. </a:t>
            </a:r>
            <a:endParaRPr lang="en-US" dirty="0">
              <a:cs typeface="Calibri" panose="020F0502020204030204"/>
            </a:endParaRPr>
          </a:p>
          <a:p>
            <a:r>
              <a:rPr lang="en-US" dirty="0"/>
              <a:t>Up to 90% Accuracy(Accuracy can be increased using different models and Vehicle based Methods).</a:t>
            </a:r>
            <a:endParaRPr lang="en-US" dirty="0">
              <a:cs typeface="Calibri" panose="020F0502020204030204"/>
            </a:endParaRPr>
          </a:p>
          <a:p>
            <a:r>
              <a:rPr lang="en-US" dirty="0"/>
              <a:t>Non-Intrusive and Ease of Use.</a:t>
            </a:r>
            <a:endParaRPr lang="en-US" dirty="0">
              <a:cs typeface="Calibri" panose="020F0502020204030204"/>
            </a:endParaRPr>
          </a:p>
          <a:p>
            <a:r>
              <a:rPr lang="en-US" dirty="0"/>
              <a:t>Cost Efficiency is more than other systems.</a:t>
            </a:r>
          </a:p>
          <a:p>
            <a:pPr>
              <a:buClr>
                <a:srgbClr val="FFFFFF"/>
              </a:buClr>
            </a:pPr>
            <a:endParaRPr lang="en-US" dirty="0">
              <a:cs typeface="Calibri" panose="020F0502020204030204"/>
            </a:endParaRPr>
          </a:p>
          <a:p>
            <a:pPr>
              <a:buClr>
                <a:srgbClr val="FFFFFF"/>
              </a:buClr>
            </a:pPr>
            <a:endParaRPr lang="en-US" dirty="0">
              <a:cs typeface="Calibri" panose="020F0502020204030204"/>
            </a:endParaRPr>
          </a:p>
        </p:txBody>
      </p:sp>
      <p:sp>
        <p:nvSpPr>
          <p:cNvPr id="11" name="Content Placeholder 10">
            <a:extLst>
              <a:ext uri="{FF2B5EF4-FFF2-40B4-BE49-F238E27FC236}">
                <a16:creationId xmlns:a16="http://schemas.microsoft.com/office/drawing/2014/main" id="{88547C5D-9FAE-493F-BECC-1A131718770C}"/>
              </a:ext>
            </a:extLst>
          </p:cNvPr>
          <p:cNvSpPr>
            <a:spLocks noGrp="1"/>
          </p:cNvSpPr>
          <p:nvPr>
            <p:ph sz="half" idx="2"/>
          </p:nvPr>
        </p:nvSpPr>
        <p:spPr>
          <a:xfrm>
            <a:off x="5821895" y="522817"/>
            <a:ext cx="4995332" cy="5268383"/>
          </a:xfrm>
        </p:spPr>
        <p:txBody>
          <a:bodyPr>
            <a:normAutofit/>
          </a:bodyPr>
          <a:lstStyle/>
          <a:p>
            <a:pPr marL="0" indent="0" algn="ctr">
              <a:buNone/>
            </a:pPr>
            <a:r>
              <a:rPr lang="en-US" b="1" dirty="0">
                <a:ea typeface="+mn-lt"/>
                <a:cs typeface="+mn-lt"/>
              </a:rPr>
              <a:t>DISADVANTAGES OF THE SYSTEM</a:t>
            </a:r>
            <a:endParaRPr lang="en-US" b="1" dirty="0">
              <a:cs typeface="Calibri" panose="020F0502020204030204"/>
            </a:endParaRPr>
          </a:p>
          <a:p>
            <a:pPr marL="0" indent="0">
              <a:buClr>
                <a:srgbClr val="FFFFFF"/>
              </a:buClr>
              <a:buNone/>
            </a:pPr>
            <a:endParaRPr lang="en-US" dirty="0"/>
          </a:p>
          <a:p>
            <a:r>
              <a:rPr lang="en-US" dirty="0"/>
              <a:t>Miss detects the eye corners as the eye centers.</a:t>
            </a:r>
            <a:endParaRPr lang="en-US" dirty="0">
              <a:cs typeface="Calibri" panose="020F0502020204030204"/>
            </a:endParaRPr>
          </a:p>
          <a:p>
            <a:r>
              <a:rPr lang="en-US" dirty="0"/>
              <a:t>Light Conditions and Background may affect the Detection of Drowsiness.</a:t>
            </a:r>
          </a:p>
          <a:p>
            <a:pPr>
              <a:buClr>
                <a:srgbClr val="FFFFFF"/>
              </a:buClr>
            </a:pPr>
            <a:endParaRPr lang="en-US" dirty="0">
              <a:cs typeface="Calibri" panose="020F0502020204030204"/>
            </a:endParaRPr>
          </a:p>
          <a:p>
            <a:pPr>
              <a:buClr>
                <a:srgbClr val="FFFFFF"/>
              </a:buClr>
            </a:pPr>
            <a:endParaRPr lang="en-US" dirty="0">
              <a:cs typeface="Calibri" panose="020F0502020204030204"/>
            </a:endParaRPr>
          </a:p>
          <a:p>
            <a:pPr>
              <a:buClr>
                <a:srgbClr val="FFFFFF"/>
              </a:buClr>
            </a:pPr>
            <a:endParaRPr lang="en-US" dirty="0">
              <a:cs typeface="Calibri" panose="020F0502020204030204"/>
            </a:endParaRPr>
          </a:p>
          <a:p>
            <a:pPr>
              <a:buClr>
                <a:srgbClr val="FFFFFF"/>
              </a:buClr>
            </a:pPr>
            <a:endParaRPr lang="en-US" dirty="0">
              <a:cs typeface="Calibri" panose="020F0502020204030204"/>
            </a:endParaRPr>
          </a:p>
          <a:p>
            <a:pPr>
              <a:buClr>
                <a:srgbClr val="FFFFFF"/>
              </a:buClr>
            </a:pPr>
            <a:endParaRPr lang="en-US" dirty="0">
              <a:cs typeface="Calibri" panose="020F0502020204030204"/>
            </a:endParaRPr>
          </a:p>
          <a:p>
            <a:pPr>
              <a:buClr>
                <a:srgbClr val="FFFFFF"/>
              </a:buClr>
            </a:pPr>
            <a:endParaRPr lang="en-US" dirty="0">
              <a:cs typeface="Calibri" panose="020F0502020204030204"/>
            </a:endParaRPr>
          </a:p>
        </p:txBody>
      </p:sp>
    </p:spTree>
    <p:extLst>
      <p:ext uri="{BB962C8B-B14F-4D97-AF65-F5344CB8AC3E}">
        <p14:creationId xmlns:p14="http://schemas.microsoft.com/office/powerpoint/2010/main" val="188227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4314C-D153-442F-BEF4-D62943FDA56A}"/>
              </a:ext>
            </a:extLst>
          </p:cNvPr>
          <p:cNvSpPr>
            <a:spLocks noGrp="1"/>
          </p:cNvSpPr>
          <p:nvPr>
            <p:ph type="title"/>
          </p:nvPr>
        </p:nvSpPr>
        <p:spPr>
          <a:xfrm>
            <a:off x="685801" y="609600"/>
            <a:ext cx="4681873" cy="1456267"/>
          </a:xfrm>
        </p:spPr>
        <p:txBody>
          <a:bodyPr>
            <a:normAutofit/>
          </a:bodyPr>
          <a:lstStyle/>
          <a:p>
            <a:r>
              <a:rPr lang="en-US" b="1">
                <a:ea typeface="+mj-lt"/>
                <a:cs typeface="+mj-lt"/>
              </a:rPr>
              <a:t>APPLICATIONS</a:t>
            </a:r>
            <a:endParaRPr lang="en-US"/>
          </a:p>
          <a:p>
            <a:endParaRPr lang="en-US">
              <a:cs typeface="Calibri Light"/>
            </a:endParaRPr>
          </a:p>
        </p:txBody>
      </p:sp>
      <p:sp>
        <p:nvSpPr>
          <p:cNvPr id="3" name="Content Placeholder 2">
            <a:extLst>
              <a:ext uri="{FF2B5EF4-FFF2-40B4-BE49-F238E27FC236}">
                <a16:creationId xmlns:a16="http://schemas.microsoft.com/office/drawing/2014/main" id="{CBD02ABF-4592-4D17-8421-A7B5DE3A46BE}"/>
              </a:ext>
            </a:extLst>
          </p:cNvPr>
          <p:cNvSpPr>
            <a:spLocks noGrp="1"/>
          </p:cNvSpPr>
          <p:nvPr>
            <p:ph idx="1"/>
          </p:nvPr>
        </p:nvSpPr>
        <p:spPr>
          <a:xfrm>
            <a:off x="685801" y="2142067"/>
            <a:ext cx="4681873" cy="3649133"/>
          </a:xfrm>
        </p:spPr>
        <p:txBody>
          <a:bodyPr>
            <a:normAutofit/>
          </a:bodyPr>
          <a:lstStyle/>
          <a:p>
            <a:r>
              <a:rPr lang="en-US">
                <a:latin typeface="Times New Roman"/>
                <a:cs typeface="Times New Roman"/>
              </a:rPr>
              <a:t>Best use of this system is in Trucks and Bus as they </a:t>
            </a:r>
            <a:r>
              <a:rPr lang="en-US">
                <a:ea typeface="+mn-lt"/>
                <a:cs typeface="+mn-lt"/>
              </a:rPr>
              <a:t>have a long</a:t>
            </a:r>
            <a:r>
              <a:rPr lang="en-US">
                <a:latin typeface="Times New Roman"/>
                <a:cs typeface="Times New Roman"/>
              </a:rPr>
              <a:t> journey to travel.</a:t>
            </a:r>
            <a:endParaRPr lang="en-US">
              <a:cs typeface="Calibri" panose="020F0502020204030204"/>
            </a:endParaRPr>
          </a:p>
          <a:p>
            <a:r>
              <a:rPr lang="en-US">
                <a:latin typeface="Times New Roman"/>
                <a:cs typeface="Times New Roman"/>
              </a:rPr>
              <a:t>Further we can use </a:t>
            </a:r>
            <a:r>
              <a:rPr lang="en-US">
                <a:ea typeface="+mn-lt"/>
                <a:cs typeface="+mn-lt"/>
              </a:rPr>
              <a:t>these</a:t>
            </a:r>
            <a:r>
              <a:rPr lang="en-US">
                <a:latin typeface="Times New Roman"/>
                <a:cs typeface="Times New Roman"/>
              </a:rPr>
              <a:t> systems in different modes of transport.</a:t>
            </a:r>
            <a:endParaRPr lang="en-US"/>
          </a:p>
          <a:p>
            <a:pPr>
              <a:buClr>
                <a:srgbClr val="FFFFFF"/>
              </a:buClr>
            </a:pPr>
            <a:endParaRPr lang="en-US">
              <a:cs typeface="Calibri"/>
            </a:endParaRPr>
          </a:p>
        </p:txBody>
      </p:sp>
      <p:grpSp>
        <p:nvGrpSpPr>
          <p:cNvPr id="183" name="Group 182">
            <a:extLst>
              <a:ext uri="{FF2B5EF4-FFF2-40B4-BE49-F238E27FC236}">
                <a16:creationId xmlns:a16="http://schemas.microsoft.com/office/drawing/2014/main" id="{590820A0-B14B-4F1C-8DDA-174AC2B14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4" name="Freeform 98">
              <a:extLst>
                <a:ext uri="{FF2B5EF4-FFF2-40B4-BE49-F238E27FC236}">
                  <a16:creationId xmlns:a16="http://schemas.microsoft.com/office/drawing/2014/main" id="{A0B952A8-34E8-46AE-B7EC-D9FB3BF1E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Group 184">
              <a:extLst>
                <a:ext uri="{FF2B5EF4-FFF2-40B4-BE49-F238E27FC236}">
                  <a16:creationId xmlns:a16="http://schemas.microsoft.com/office/drawing/2014/main" id="{77C0821D-1BFC-498C-BEE4-6CE6B6B2C4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6" name="Straight Connector 185">
                <a:extLst>
                  <a:ext uri="{FF2B5EF4-FFF2-40B4-BE49-F238E27FC236}">
                    <a16:creationId xmlns:a16="http://schemas.microsoft.com/office/drawing/2014/main" id="{8CAE6635-A640-4DF6-8A57-8989A6B7B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A16D7B4-883D-4B71-A28E-8BDCD687E8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72A9B10-2C9E-4DDF-8C99-874229A492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EF75B38-CC94-4DE1-A968-D9E320A92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E9350D-D958-4D62-8379-58ADFF9545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CA4590-01F5-4F10-A727-F0EE16FD3E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4D2BBC3-F36B-4D06-BCA7-F71AD66980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9AD5E0B-9B13-4228-A23D-83F17DD01A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3E153321-B19E-4FA5-8A22-05A91F2AC4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CB9B077-591C-4298-888F-32BB6D0AB6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6FAFF7A-3D2E-40E1-961C-C2875D67D3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7AB21FA-AE5F-4714-968F-356DEE791F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A657826-1C0D-47DD-9B11-E93A32B64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0DC7092-7C59-441C-9840-7163FAB2D6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56E4341-2683-4149-A265-F498A3B79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2D68886-7F13-46BC-9D15-BAF1B45EC3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7C4A21-61C9-400C-B013-440B0338B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DB85B97-7A10-452C-95EB-4CBC73A729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5A1D773-A4DC-4A3D-BB9D-E056BAC3B7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9A7184E7-1D5B-4687-8ADC-B776C1EFB2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332D3DC5-864B-4B44-9E09-2FE1AD048A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0DB5CCD-3BBF-45CE-B561-4579A82BD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1DD1944-44B9-4A99-A105-7C364538C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5ACDF35-7550-4E16-9914-613447CC0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BE9C83A-DEB3-4D63-A163-8223B68140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6FFC901-4314-4DC8-BCF5-34E1ACC59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ACA1D64-7220-4CB4-9BF1-69B45B482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565C435-F20D-4ACD-921E-A46F19D671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988848F1-0711-4763-BC8B-76970B5C86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F1F2F9F-1FE7-4945-95B9-09731BE9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D030805-517F-4B88-A49B-B0E89A0A9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51D02D9-7DCC-42F6-BBD4-62F841ED4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0B07484-4B4C-4B4E-9841-E455CCF19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183CA18-F3C2-4329-AC85-63B53C6A6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F40AEE3-A69A-4F08-95EC-D4427E246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92C26C7-E36B-4C29-9C8B-963C7C350D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A2AB60F-895F-49A6-A514-5EDE49E67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A53213F-862F-474E-9DE6-F06F3F344C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D556880-E892-4297-B930-959E868A1F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F786BA14-25A0-4244-92EE-40B324E323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54A8FE26-68CA-4ED2-AC18-175CCD385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A02032B0-7225-492F-A909-4A5FA8B1C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AA3885E-E420-40C5-8B05-E5167027DD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A973D3B-A048-46C9-8DA7-6792F2F949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BAEE237-4C03-4C0B-9951-EB14A5362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4E1D87A6-7BC8-4BD7-A2B9-B64555B750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17DFB34-0FF3-45E0-86D1-14367FD4E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B72F8F4-90B4-4099-B7E7-4F060A017D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9A58548-CA86-4B09-9534-0B9F46F1C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395729B-8C0E-41B8-B3ED-3E25B3289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A3910024-5A98-44CB-96D6-6F18BEE2B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271B185B-BD9C-4F33-A1CA-8053DC4F18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D04AC18-163B-4734-89C3-160679520D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08A3168-5207-4A96-AF77-4442A6DD40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103104E-3B79-4584-BC67-1617345678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AE2661F-465D-44F7-832A-93816854D4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6351CA6-C76B-4C66-9378-C385BBE40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42756B9-0921-4B55-B129-1C794D4FDA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737841ED-C77C-4824-BBDB-A4AD5CC4C7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04E74C45-8542-46B2-AAA4-9749090683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B975665-5AAD-40D4-AC00-1047ED6593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046CFA9-FF2B-4D62-8063-8D68FF4801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50C0FC6-86F2-4AAC-9174-25FB83DA6F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8652921-868F-4CCF-B70C-034DAD2E7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2A55E7D-1C8A-4438-A99F-3ACAC87A77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3610C07-2EF7-4475-AF6C-9CA4C0645F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17D69AF-D03D-4514-A534-475B17591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570FDC14-72EE-470D-876E-6517413658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BEAC2A8-991D-4B96-ABE3-9A32625B22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4FDD02D-2AD2-4A6C-BBC9-15591F457B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6844DDA-5D96-4DEA-A208-28BBA35901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96F2E86-56F4-4B0C-8D83-55D2865C8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C193D075-DE33-4AD6-937B-FC2912872E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59EA056-638E-430D-AE76-796F1ED38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8D75FB12-06AB-46A1-BFE4-D16F35625C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51D4855-B924-45D6-A884-31A6BC963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8397D34C-609D-44DB-AFF8-75858A4F3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EA17769-C4B1-4138-875F-A58D5D8497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5" name="Group 264">
            <a:extLst>
              <a:ext uri="{FF2B5EF4-FFF2-40B4-BE49-F238E27FC236}">
                <a16:creationId xmlns:a16="http://schemas.microsoft.com/office/drawing/2014/main" id="{3B02E948-8CD2-4C3C-9E5D-262DAC3C96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6" name="Freeform 17">
              <a:extLst>
                <a:ext uri="{FF2B5EF4-FFF2-40B4-BE49-F238E27FC236}">
                  <a16:creationId xmlns:a16="http://schemas.microsoft.com/office/drawing/2014/main" id="{F8E025EC-8201-4DC5-B858-C2EEA8121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7" name="Group 266">
              <a:extLst>
                <a:ext uri="{FF2B5EF4-FFF2-40B4-BE49-F238E27FC236}">
                  <a16:creationId xmlns:a16="http://schemas.microsoft.com/office/drawing/2014/main" id="{5D00349E-7825-4D5D-81A3-6A5FB2D95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8" name="Straight Connector 267">
                <a:extLst>
                  <a:ext uri="{FF2B5EF4-FFF2-40B4-BE49-F238E27FC236}">
                    <a16:creationId xmlns:a16="http://schemas.microsoft.com/office/drawing/2014/main" id="{2B0493F4-7EE3-40BC-9693-4C30116976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5D627BB-BD2B-4E33-837E-94DABD948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948FD7F-4A95-419F-9592-F1AE43EB3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76D13955-7897-45BF-AE8D-F635DE7296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D38C1DF-38DA-4D6D-AEDD-F23C531045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5618B3C8-757B-4262-8325-56E79801FF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5BC63D8C-C95A-4588-AEC8-83438699A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E1EBAFC9-1157-4512-A58B-E8DBDCB0E0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D5C42AD4-0C0A-44F8-BEF5-76D798BB14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FA2FDF3F-1D8B-4D7F-9713-D2785051C4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CE5C02B7-5014-410B-A59B-ABA9017C9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FA738C92-C3B6-43D5-A718-230FE5A78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A7FDBFA0-A00A-4C49-A38C-5197E28B1E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162F2930-B81B-47BF-BAB6-6CD862E0AC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DB0E661-1786-4C8B-B4AA-1C46DBB09F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AE039B6-9B91-4DF7-B2E1-BEC620E8AF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09B3898-68D4-4032-973C-3297FA2A0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56FDF469-A729-4C34-9A4E-FC7F50FB6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B42661BA-C51F-493E-BA84-7E8E02647B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CA6BFC1-5596-4F25-8834-B82EC76C03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DC0C4EA-8B26-488D-842A-8492C28EF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1365199F-3DA2-4ECE-8AA0-B37E7E3AFB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F8EAD3C-6628-48E5-A004-B34EFF17E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8627E51D-F7F3-432F-B018-3390B0A3E2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0A796D9-B9B7-497E-91F4-257D2CCAA2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E4E17776-2D77-4801-AFE4-553D807E01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AF653420-3C79-432A-9CAB-6A4AEC545B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CB4F431F-451E-4136-B596-17B639632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75E18572-BE7A-4234-B454-FD38ABFAE2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EB9F985-7C1A-4BFE-A4DC-F35AA0D04E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500648B4-39E6-409B-A151-2A6CC6D3C4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13A2463-A9F5-45B4-804E-5595FAE42C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BF3193A-025E-4BE6-9AD5-D3106F9D78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E2832A9B-55E5-494A-A717-3617EDD1F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CC0DA7BF-4BD6-46F6-91A1-E38E259FC7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87B5F7E4-8A2A-468D-8EF3-6D7171EBC0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F6A8F3CE-3B42-4770-8933-7C9BCA91B6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224EF38-8522-4A6A-BA96-BAAB1A136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42B702F4-3A4F-475E-A874-62BA9C76A0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1BF12728-61DB-4CA7-BFEA-C67E21001E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A114F6C-B377-4620-9C72-92D0FA5095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185FB219-37DC-4CBB-BDEF-43EF98EB0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2060F2EE-256C-4A23-A980-9C317EA5F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2F37857-F893-4D54-B377-60870C91BC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F5DEA293-2202-41FF-B5FE-71F06BAA69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9C59CAC-07BD-4C27-8926-C55E46BD1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80FA13A-0B04-4946-9A24-2701584E2D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488CE1CC-C8B3-470F-9512-B590AF9DE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7C1809CD-B912-4E69-A5A5-94EA27B28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FB9E3C6C-40C8-4A98-B0AF-C45C414845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DBE61EAD-B3F8-4E77-B3B6-0A3374C0F2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4303657B-9569-4CB6-A870-F7D678DE67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C95E1DFB-B252-4CBC-95A8-D1DC68A185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D7B24AC-E1C7-4A27-BACA-0AE3C159FD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7ECB039-4BBD-4991-8C57-7D90D4A22C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38517C97-1250-4775-B725-2CBD677C3F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C9679D68-007E-47A6-A882-07A8088B5C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767BAF92-FB48-468A-B633-46749349E5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2875629C-FBE1-4E58-82B5-53DBC3ABD0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CC29FC6C-B918-40F3-AAAA-1A4F1DFBEA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2D55E2D8-4D39-4F44-AAE7-B3B2DDDB5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EF38C89-9B35-40D5-A2EC-AE4FFF1712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5C842FE-0918-4A9A-B4F3-F69C539B3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C5A2FDBE-9CE6-41C7-A149-1FC75441C4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FE76B3FC-2648-4EF2-A363-8AED916B45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57AD43BF-C5AB-4324-B39E-5E3AFC887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1D7FC0CC-E465-4316-A7B6-42441D27DC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5EF568F1-4905-4D65-8510-683A87097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B0779A11-5E9E-4455-8DB7-6BF1F0BA4E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2B884067-174C-4C5C-955E-462157D0FA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BE5F0FA8-85D6-4B51-B2A8-027AC28D82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76C2522-4938-48D4-9ACE-F61BC4527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7119966D-0585-4354-991F-856ADF670D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6931C16B-534C-413B-A404-870528429A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888EA28D-0FC2-4BEA-B3EB-D9DEB3C4F7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1F2052B6-705D-484A-9856-BCC35D311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357007E-5B0B-4BC1-96BB-2F9A55E28B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44B8928-2E44-471E-818A-AC5F8B9B1D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347" name="Group 346">
            <a:extLst>
              <a:ext uri="{FF2B5EF4-FFF2-40B4-BE49-F238E27FC236}">
                <a16:creationId xmlns:a16="http://schemas.microsoft.com/office/drawing/2014/main" id="{D3F906D0-CE7C-484D-8C11-5011F768A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739066">
            <a:off x="5520984" y="3122486"/>
            <a:ext cx="2928062" cy="2544637"/>
            <a:chOff x="5281603" y="104899"/>
            <a:chExt cx="6910397" cy="6005491"/>
          </a:xfrm>
        </p:grpSpPr>
        <p:sp>
          <p:nvSpPr>
            <p:cNvPr id="348" name="Freeform 183">
              <a:extLst>
                <a:ext uri="{FF2B5EF4-FFF2-40B4-BE49-F238E27FC236}">
                  <a16:creationId xmlns:a16="http://schemas.microsoft.com/office/drawing/2014/main" id="{0FE191C3-385B-4E2B-ADE9-0FA9E09CA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9" name="Group 348">
              <a:extLst>
                <a:ext uri="{FF2B5EF4-FFF2-40B4-BE49-F238E27FC236}">
                  <a16:creationId xmlns:a16="http://schemas.microsoft.com/office/drawing/2014/main" id="{DF236ECF-9469-429F-B950-E6274E93F7D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50" name="Straight Connector 349">
                <a:extLst>
                  <a:ext uri="{FF2B5EF4-FFF2-40B4-BE49-F238E27FC236}">
                    <a16:creationId xmlns:a16="http://schemas.microsoft.com/office/drawing/2014/main" id="{ACFB9B6B-3B4B-406C-A9C4-9E15E8EDA9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1185F607-E801-4999-8E05-0C8486DAAA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AE80DE6-1860-413C-83A4-3D16C772F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CA67FE0-1324-427A-A3EB-EC0E27E8DA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426A4D5-E148-458E-81B7-A67551CC52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AE534E1-BFC4-4B6F-B4A6-D0331A128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F6D2BC14-55E1-4250-A703-26EAE5BEB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28FA0B2-4451-4A40-A6A8-B5B2BFFD22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695551A0-FD49-4C51-9936-31AADCF8F0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21AA33D7-B8C3-4A4C-B04C-90496559F6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EC11C7CB-C8A3-4FA2-8919-4BDE08B8C0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04122C9F-7650-4E2A-BBDD-5ED1794298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2331B0F-4B2B-49FF-B210-A548BEE14B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9E66A3B2-EAB9-4D0F-8CC6-133C4B8D26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A5D255CC-F767-47F3-9B04-0F597091D8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DE6FFD6E-D10A-4E69-B92A-1C3D4AD900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9BAE1242-2228-4493-81B5-F7807B8DAC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7A6A8552-686E-44B0-AA9A-9488BB77F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7C45C190-42DB-4A86-A102-D04A25E1E1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DC2E5DE9-3511-45AE-9F95-710C8211A3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53F3C6F6-47A6-4265-878C-5092E9328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82B1F3E7-F618-4E13-9E16-7118C45C77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A5E7DF9B-A62B-4C53-A661-B401D7195B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EEE4847E-481F-4419-AE1F-90DED5344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B13E9C09-74A8-40D0-BC37-74CA31F5D0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B0009143-1101-4DF3-B01E-766F9BE63D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995E8D24-3C05-4242-92BA-731FDA5AE6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40A7CC8-D93E-41C0-8322-8EF549E1A5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0B91F070-941B-4307-9931-156C868BFF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F90A755-20A8-4274-A4F7-BD624FECF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D87C615-9E34-495E-8406-FAEFC2F845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11A383A9-4CA6-4FAB-9F61-C5E53DBF8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D7B6069C-3205-4BBB-ADDF-D85A07E55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98083F5B-DC24-40B3-92D2-BF90631145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AEA55FF-DDBB-4AA2-ACBD-9A4D56FFCC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2E00B1FB-F492-483C-B4D3-893BE48D29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76CFD40-49E1-465A-9B23-F9D980D9A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D63EDB7-C852-43C0-9954-6F2196FABE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16E726A-0F37-45E3-9BDF-42ECAA68F6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29E8E54E-8FB5-4650-AD2D-C65F3F53A9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3018142-C705-4D1B-8C27-83842B8D18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4B029D1D-41B1-45D6-8FC5-9EBEEEBD51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238CE0A4-BE74-4418-8DB6-FC0A391029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C5DC5DB6-FAE4-45E0-A0E5-E613B8D7E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FBB2B3B-650C-4D6B-BA13-A71D6CB8CD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AA61A363-0BE0-4381-9635-02A60AE9C1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F363EFF4-A1A6-4E57-8128-D13002EAD0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744B3004-D3A0-4C95-8618-02CD578CCD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48511694-389A-4FA7-950D-D0B63A422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03CF007D-1A35-4653-994F-C5DC685C43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E268873C-3BA1-4848-8A1E-55D4416950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6F28B5E8-5EF7-40C6-8012-75E3ADCB41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C4DD4F11-6920-4398-88A7-0C571FA3F9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87C9D72-9386-43D4-9C27-2B0A676624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6903FC60-7B4A-4E8D-B64E-A6570168D8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1565646A-F4D1-434F-ACCE-BC14E5D049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B5384FB-B917-47C4-9BEF-B81DFEE8C2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03934C7C-17F3-44A9-96A6-AC1E3AFE0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88AF32D4-0DB1-4F6F-8B2B-27519AB902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E8FB5CFF-2F83-4320-9CD0-CCD78775EC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85CC5D7-8944-4B99-92D2-D827AB9C4F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F55CCF6E-2B52-4B36-872D-542D0CDD7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12D2E4E5-D86C-41AF-B664-F7E0773984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1B38EA97-5B13-4977-B58D-0B28E2D8B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0CC35DD3-5BF6-4C99-93A1-C0F5ACAB7A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69C8543-88BB-4CDA-8EF5-2850685210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A091AE30-82E9-4674-9E65-5042AB251C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9A3D2800-7BCF-4C76-9CCD-6962D5E5E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2AD91264-05B7-4454-AE8C-BAC45B3317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047D64C-CE38-4EDA-8EA5-8A805D525A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A3C33408-5D0E-4DE4-8945-9001979D3E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E1AE14B5-3844-4A66-A8BC-CD8538C562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5F78B15A-17F2-474B-A6B5-34B225EBA0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114C9FE9-2E7D-466C-978D-713D0A6624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882ACEF4-C446-4969-92B5-8649558C27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DDA39D67-86FF-418E-9876-AB14AFD793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2D3BF31F-EEDE-4027-BAE2-CD14B138C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F37BBBCA-15AD-4E11-813C-E58EE564F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13" name="Picture 13" descr="cars, trucks, busy, road, Highway, Truck, Traffic, Jam, Exit, pkw ...">
            <a:extLst>
              <a:ext uri="{FF2B5EF4-FFF2-40B4-BE49-F238E27FC236}">
                <a16:creationId xmlns:a16="http://schemas.microsoft.com/office/drawing/2014/main" id="{E7568CE6-113E-4849-A5B8-D73CD99675C4}"/>
              </a:ext>
            </a:extLst>
          </p:cNvPr>
          <p:cNvPicPr>
            <a:picLocks noChangeAspect="1"/>
          </p:cNvPicPr>
          <p:nvPr/>
        </p:nvPicPr>
        <p:blipFill rotWithShape="1">
          <a:blip r:embed="rId3"/>
          <a:srcRect l="18285" r="6714" b="-1"/>
          <a:stretch/>
        </p:blipFill>
        <p:spPr>
          <a:xfrm>
            <a:off x="5959325" y="2806240"/>
            <a:ext cx="2902538" cy="2902537"/>
          </a:xfrm>
          <a:custGeom>
            <a:avLst/>
            <a:gdLst/>
            <a:ahLst/>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9" name="Picture 10">
            <a:extLst>
              <a:ext uri="{FF2B5EF4-FFF2-40B4-BE49-F238E27FC236}">
                <a16:creationId xmlns:a16="http://schemas.microsoft.com/office/drawing/2014/main" id="{378E2693-5A17-421A-A31B-B7BDC0D5984E}"/>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9108" r="31826" b="-1"/>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5" name="Picture 5">
            <a:extLst>
              <a:ext uri="{FF2B5EF4-FFF2-40B4-BE49-F238E27FC236}">
                <a16:creationId xmlns:a16="http://schemas.microsoft.com/office/drawing/2014/main" id="{AF32D1E5-9C96-4E9D-BE0A-C851A5B20160}"/>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8717" r="1947" b="5"/>
          <a:stretch/>
        </p:blipFill>
        <p:spPr>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spTree>
    <p:extLst>
      <p:ext uri="{BB962C8B-B14F-4D97-AF65-F5344CB8AC3E}">
        <p14:creationId xmlns:p14="http://schemas.microsoft.com/office/powerpoint/2010/main" val="1780094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3554-9254-4C67-BAEE-03A2C6343C29}"/>
              </a:ext>
            </a:extLst>
          </p:cNvPr>
          <p:cNvSpPr>
            <a:spLocks noGrp="1"/>
          </p:cNvSpPr>
          <p:nvPr>
            <p:ph type="title"/>
          </p:nvPr>
        </p:nvSpPr>
        <p:spPr>
          <a:xfrm>
            <a:off x="1327255" y="1030288"/>
            <a:ext cx="4099947" cy="1035579"/>
          </a:xfrm>
        </p:spPr>
        <p:txBody>
          <a:bodyPr>
            <a:normAutofit/>
          </a:bodyPr>
          <a:lstStyle/>
          <a:p>
            <a:pPr>
              <a:lnSpc>
                <a:spcPct val="90000"/>
              </a:lnSpc>
            </a:pPr>
            <a:r>
              <a:rPr lang="en-US" sz="3300" b="1" dirty="0">
                <a:latin typeface="Calibri"/>
                <a:cs typeface="Times New Roman"/>
              </a:rPr>
              <a:t>Future Enhancement</a:t>
            </a:r>
            <a:endParaRPr lang="en-US" sz="3300" dirty="0">
              <a:latin typeface="Calibri"/>
              <a:cs typeface="Calibri"/>
            </a:endParaRPr>
          </a:p>
          <a:p>
            <a:pPr>
              <a:lnSpc>
                <a:spcPct val="90000"/>
              </a:lnSpc>
            </a:pPr>
            <a:endParaRPr lang="en-US" sz="3300">
              <a:latin typeface="Calibri"/>
              <a:cs typeface="Calibri Light"/>
            </a:endParaRPr>
          </a:p>
        </p:txBody>
      </p:sp>
      <p:sp>
        <p:nvSpPr>
          <p:cNvPr id="3" name="Content Placeholder 2">
            <a:extLst>
              <a:ext uri="{FF2B5EF4-FFF2-40B4-BE49-F238E27FC236}">
                <a16:creationId xmlns:a16="http://schemas.microsoft.com/office/drawing/2014/main" id="{3B923845-00B8-446B-8D6B-0D7EBFFE2D59}"/>
              </a:ext>
            </a:extLst>
          </p:cNvPr>
          <p:cNvSpPr>
            <a:spLocks noGrp="1"/>
          </p:cNvSpPr>
          <p:nvPr>
            <p:ph idx="1"/>
          </p:nvPr>
        </p:nvSpPr>
        <p:spPr>
          <a:xfrm>
            <a:off x="1327255" y="2142067"/>
            <a:ext cx="4099947" cy="3649133"/>
          </a:xfrm>
        </p:spPr>
        <p:txBody>
          <a:bodyPr>
            <a:normAutofit/>
          </a:bodyPr>
          <a:lstStyle/>
          <a:p>
            <a:r>
              <a:rPr lang="en-US">
                <a:latin typeface="Times New Roman"/>
                <a:cs typeface="Times New Roman"/>
              </a:rPr>
              <a:t>Vehicle Based Detection Features</a:t>
            </a:r>
            <a:endParaRPr lang="en-US">
              <a:cs typeface="Calibri" panose="020F0502020204030204"/>
            </a:endParaRPr>
          </a:p>
          <a:p>
            <a:r>
              <a:rPr lang="en-US">
                <a:latin typeface="Times New Roman"/>
                <a:cs typeface="Times New Roman"/>
              </a:rPr>
              <a:t>In case </a:t>
            </a:r>
            <a:r>
              <a:rPr lang="en-US">
                <a:ea typeface="+mn-lt"/>
                <a:cs typeface="+mn-lt"/>
              </a:rPr>
              <a:t>of an accident</a:t>
            </a:r>
            <a:r>
              <a:rPr lang="en-US">
                <a:latin typeface="Times New Roman"/>
                <a:cs typeface="Times New Roman"/>
              </a:rPr>
              <a:t> </a:t>
            </a:r>
            <a:r>
              <a:rPr lang="en-US">
                <a:ea typeface="+mn-lt"/>
                <a:cs typeface="+mn-lt"/>
              </a:rPr>
              <a:t>, share</a:t>
            </a:r>
            <a:r>
              <a:rPr lang="en-US">
                <a:latin typeface="Times New Roman"/>
                <a:cs typeface="Times New Roman"/>
              </a:rPr>
              <a:t> location of vehicle to ambulance, police, fire brigade and 5 close peoples </a:t>
            </a:r>
            <a:r>
              <a:rPr lang="en-US">
                <a:ea typeface="+mn-lt"/>
                <a:cs typeface="+mn-lt"/>
              </a:rPr>
              <a:t>of the driver</a:t>
            </a:r>
            <a:r>
              <a:rPr lang="en-US">
                <a:latin typeface="Times New Roman"/>
                <a:cs typeface="Times New Roman"/>
              </a:rPr>
              <a:t>. </a:t>
            </a:r>
            <a:endParaRPr lang="en-US"/>
          </a:p>
          <a:p>
            <a:r>
              <a:rPr lang="en-US">
                <a:latin typeface="Times New Roman"/>
                <a:cs typeface="Times New Roman"/>
              </a:rPr>
              <a:t>Earlier detection </a:t>
            </a:r>
            <a:r>
              <a:rPr lang="en-US">
                <a:ea typeface="+mn-lt"/>
                <a:cs typeface="+mn-lt"/>
              </a:rPr>
              <a:t>using</a:t>
            </a:r>
            <a:r>
              <a:rPr lang="en-US">
                <a:latin typeface="Times New Roman"/>
                <a:cs typeface="Times New Roman"/>
              </a:rPr>
              <a:t> Physiological Method.</a:t>
            </a:r>
            <a:endParaRPr lang="en-US"/>
          </a:p>
          <a:p>
            <a:pPr>
              <a:buClr>
                <a:srgbClr val="FFFFFF"/>
              </a:buClr>
            </a:pPr>
            <a:endParaRPr lang="en-US">
              <a:cs typeface="Calibri"/>
            </a:endParaRPr>
          </a:p>
        </p:txBody>
      </p:sp>
      <p:pic>
        <p:nvPicPr>
          <p:cNvPr id="13" name="Picture 13" descr="Free Images : location, phone, share, app, business, groups, colleagues ...">
            <a:extLst>
              <a:ext uri="{FF2B5EF4-FFF2-40B4-BE49-F238E27FC236}">
                <a16:creationId xmlns:a16="http://schemas.microsoft.com/office/drawing/2014/main" id="{61D5A8B1-4DD0-4563-955E-842C7E8B3D93}"/>
              </a:ext>
            </a:extLst>
          </p:cNvPr>
          <p:cNvPicPr>
            <a:picLocks noChangeAspect="1"/>
          </p:cNvPicPr>
          <p:nvPr/>
        </p:nvPicPr>
        <p:blipFill rotWithShape="1">
          <a:blip r:embed="rId3"/>
          <a:srcRect r="251" b="-4"/>
          <a:stretch/>
        </p:blipFill>
        <p:spPr>
          <a:xfrm>
            <a:off x="6831621" y="639098"/>
            <a:ext cx="4696842"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10">
            <a:extLst>
              <a:ext uri="{FF2B5EF4-FFF2-40B4-BE49-F238E27FC236}">
                <a16:creationId xmlns:a16="http://schemas.microsoft.com/office/drawing/2014/main" id="{99AFB41F-6B3D-4F34-83BE-282C69BC9026}"/>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9549" r="12458" b="2"/>
          <a:stretch/>
        </p:blipFill>
        <p:spPr>
          <a:xfrm>
            <a:off x="6745549" y="3522111"/>
            <a:ext cx="4792787"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421254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Celestial</vt:lpstr>
      <vt:lpstr>Driver Drowsiness Detection</vt:lpstr>
      <vt:lpstr>What is Driver Drowsiness? </vt:lpstr>
      <vt:lpstr>Causes of Driver Drowsiness </vt:lpstr>
      <vt:lpstr>Impact of Driver Drowsiness </vt:lpstr>
      <vt:lpstr>Signs for a rest </vt:lpstr>
      <vt:lpstr>Environment used </vt:lpstr>
      <vt:lpstr>PowerPoint Presentation</vt:lpstr>
      <vt:lpstr>APPLICATIONS </vt:lpstr>
      <vt:lpstr>Future Enhancement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165</cp:revision>
  <dcterms:created xsi:type="dcterms:W3CDTF">2021-07-31T13:11:59Z</dcterms:created>
  <dcterms:modified xsi:type="dcterms:W3CDTF">2021-07-31T19:07:55Z</dcterms:modified>
</cp:coreProperties>
</file>